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83" r:id="rId20"/>
    <p:sldId id="284" r:id="rId21"/>
    <p:sldId id="285" r:id="rId22"/>
    <p:sldId id="286" r:id="rId23"/>
    <p:sldId id="287" r:id="rId24"/>
    <p:sldId id="288" r:id="rId25"/>
    <p:sldId id="344" r:id="rId26"/>
    <p:sldId id="346" r:id="rId27"/>
    <p:sldId id="289" r:id="rId28"/>
    <p:sldId id="348" r:id="rId29"/>
    <p:sldId id="350" r:id="rId30"/>
    <p:sldId id="352" r:id="rId31"/>
    <p:sldId id="292" r:id="rId32"/>
    <p:sldId id="316" r:id="rId33"/>
    <p:sldId id="329" r:id="rId34"/>
    <p:sldId id="317" r:id="rId35"/>
    <p:sldId id="318" r:id="rId36"/>
    <p:sldId id="319" r:id="rId37"/>
    <p:sldId id="320" r:id="rId38"/>
    <p:sldId id="330" r:id="rId39"/>
    <p:sldId id="331" r:id="rId40"/>
    <p:sldId id="332" r:id="rId41"/>
    <p:sldId id="333" r:id="rId42"/>
    <p:sldId id="334" r:id="rId43"/>
    <p:sldId id="335" r:id="rId44"/>
    <p:sldId id="336" r:id="rId45"/>
    <p:sldId id="321" r:id="rId46"/>
    <p:sldId id="322" r:id="rId47"/>
    <p:sldId id="338" r:id="rId48"/>
    <p:sldId id="339" r:id="rId49"/>
    <p:sldId id="340" r:id="rId50"/>
    <p:sldId id="342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6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بیماریهای منتقله از آب و دستورالعمل ثبت طغیانها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75077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228600"/>
            <a:ext cx="8763000" cy="5897563"/>
          </a:xfrm>
        </p:spPr>
      </p:pic>
    </p:spTree>
    <p:extLst>
      <p:ext uri="{BB962C8B-B14F-4D97-AF65-F5344CB8AC3E}">
        <p14:creationId xmlns:p14="http://schemas.microsoft.com/office/powerpoint/2010/main" val="4284333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1"/>
            <a:ext cx="8915400" cy="5638800"/>
          </a:xfrm>
        </p:spPr>
      </p:pic>
    </p:spTree>
    <p:extLst>
      <p:ext uri="{BB962C8B-B14F-4D97-AF65-F5344CB8AC3E}">
        <p14:creationId xmlns:p14="http://schemas.microsoft.com/office/powerpoint/2010/main" val="3641626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457200"/>
            <a:ext cx="7696200" cy="5668963"/>
          </a:xfrm>
        </p:spPr>
      </p:pic>
    </p:spTree>
    <p:extLst>
      <p:ext uri="{BB962C8B-B14F-4D97-AF65-F5344CB8AC3E}">
        <p14:creationId xmlns:p14="http://schemas.microsoft.com/office/powerpoint/2010/main" val="2486135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685800"/>
            <a:ext cx="7848600" cy="5867400"/>
          </a:xfrm>
        </p:spPr>
      </p:pic>
    </p:spTree>
    <p:extLst>
      <p:ext uri="{BB962C8B-B14F-4D97-AF65-F5344CB8AC3E}">
        <p14:creationId xmlns:p14="http://schemas.microsoft.com/office/powerpoint/2010/main" val="4156114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457200"/>
            <a:ext cx="8001000" cy="6172200"/>
          </a:xfrm>
        </p:spPr>
      </p:pic>
    </p:spTree>
    <p:extLst>
      <p:ext uri="{BB962C8B-B14F-4D97-AF65-F5344CB8AC3E}">
        <p14:creationId xmlns:p14="http://schemas.microsoft.com/office/powerpoint/2010/main" val="81357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914400"/>
            <a:ext cx="6034617" cy="5211763"/>
          </a:xfrm>
        </p:spPr>
      </p:pic>
    </p:spTree>
    <p:extLst>
      <p:ext uri="{BB962C8B-B14F-4D97-AF65-F5344CB8AC3E}">
        <p14:creationId xmlns:p14="http://schemas.microsoft.com/office/powerpoint/2010/main" val="1000181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457200"/>
            <a:ext cx="6034617" cy="5668963"/>
          </a:xfrm>
        </p:spPr>
      </p:pic>
    </p:spTree>
    <p:extLst>
      <p:ext uri="{BB962C8B-B14F-4D97-AF65-F5344CB8AC3E}">
        <p14:creationId xmlns:p14="http://schemas.microsoft.com/office/powerpoint/2010/main" val="2508163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609600"/>
            <a:ext cx="6034617" cy="5516563"/>
          </a:xfrm>
        </p:spPr>
      </p:pic>
    </p:spTree>
    <p:extLst>
      <p:ext uri="{BB962C8B-B14F-4D97-AF65-F5344CB8AC3E}">
        <p14:creationId xmlns:p14="http://schemas.microsoft.com/office/powerpoint/2010/main" val="1384428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533400"/>
            <a:ext cx="6034617" cy="5592763"/>
          </a:xfrm>
        </p:spPr>
      </p:pic>
    </p:spTree>
    <p:extLst>
      <p:ext uri="{BB962C8B-B14F-4D97-AF65-F5344CB8AC3E}">
        <p14:creationId xmlns:p14="http://schemas.microsoft.com/office/powerpoint/2010/main" val="782698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685800"/>
            <a:ext cx="8077200" cy="5440363"/>
          </a:xfrm>
        </p:spPr>
      </p:pic>
    </p:spTree>
    <p:extLst>
      <p:ext uri="{BB962C8B-B14F-4D97-AF65-F5344CB8AC3E}">
        <p14:creationId xmlns:p14="http://schemas.microsoft.com/office/powerpoint/2010/main" val="2886787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228600"/>
            <a:ext cx="8534400" cy="6248400"/>
          </a:xfrm>
        </p:spPr>
      </p:pic>
    </p:spTree>
    <p:extLst>
      <p:ext uri="{BB962C8B-B14F-4D97-AF65-F5344CB8AC3E}">
        <p14:creationId xmlns:p14="http://schemas.microsoft.com/office/powerpoint/2010/main" val="22332860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528256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7200"/>
            <a:ext cx="8000999" cy="5668963"/>
          </a:xfrm>
        </p:spPr>
      </p:pic>
    </p:spTree>
    <p:extLst>
      <p:ext uri="{BB962C8B-B14F-4D97-AF65-F5344CB8AC3E}">
        <p14:creationId xmlns:p14="http://schemas.microsoft.com/office/powerpoint/2010/main" val="518827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304800"/>
            <a:ext cx="7696200" cy="5867400"/>
          </a:xfrm>
        </p:spPr>
      </p:pic>
    </p:spTree>
    <p:extLst>
      <p:ext uri="{BB962C8B-B14F-4D97-AF65-F5344CB8AC3E}">
        <p14:creationId xmlns:p14="http://schemas.microsoft.com/office/powerpoint/2010/main" val="283354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" y="304800"/>
            <a:ext cx="8153400" cy="5821363"/>
          </a:xfrm>
        </p:spPr>
      </p:pic>
    </p:spTree>
    <p:extLst>
      <p:ext uri="{BB962C8B-B14F-4D97-AF65-F5344CB8AC3E}">
        <p14:creationId xmlns:p14="http://schemas.microsoft.com/office/powerpoint/2010/main" val="2066776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916013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بیماری منتقله از آب و غذا چیست؟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1328734"/>
          </a:xfrm>
        </p:spPr>
        <p:txBody>
          <a:bodyPr/>
          <a:lstStyle/>
          <a:p>
            <a:pPr algn="r" rtl="1">
              <a:buNone/>
            </a:pPr>
            <a:r>
              <a:rPr lang="fa-IR" dirty="0" smtClean="0">
                <a:cs typeface="B Titr" pitchFamily="2" charset="-78"/>
              </a:rPr>
              <a:t>بیماری است که از طریق خوردن و آشامیدن غذای آلوده ایجاد می شود.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42844" y="3357562"/>
            <a:ext cx="87296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400" dirty="0" smtClean="0">
                <a:solidFill>
                  <a:srgbClr val="FF0000"/>
                </a:solidFill>
                <a:latin typeface="+mj-lt"/>
                <a:ea typeface="+mj-ea"/>
                <a:cs typeface="B Titr" pitchFamily="2" charset="-78"/>
              </a:rPr>
              <a:t>طغیان بیماریهای منتقله از آب و غذا </a:t>
            </a:r>
            <a:r>
              <a:rPr lang="fa-IR" sz="4400" dirty="0" smtClean="0">
                <a:solidFill>
                  <a:srgbClr val="FF0000"/>
                </a:solidFill>
                <a:latin typeface="+mj-lt"/>
                <a:ea typeface="+mj-ea"/>
                <a:cs typeface="B Titr" pitchFamily="2" charset="-78"/>
              </a:rPr>
              <a:t>چیست؟</a:t>
            </a:r>
            <a:endParaRPr lang="en-US" sz="4400" dirty="0">
              <a:solidFill>
                <a:srgbClr val="FF0000"/>
              </a:solidFill>
              <a:latin typeface="+mj-lt"/>
              <a:ea typeface="+mj-ea"/>
              <a:cs typeface="B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0" y="4643423"/>
            <a:ext cx="9144000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1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هرگاه </a:t>
            </a:r>
            <a:r>
              <a:rPr kumimoji="0" lang="ar-SA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دونفر یا بیشتر</a:t>
            </a:r>
            <a:r>
              <a:rPr kumimoji="0" lang="fa-IR" sz="32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،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از یک غذای مشترک استفاده کرده و علائم گوارشی  مانند اسهال و استفراغ و دل درد  داشته باشند</a:t>
            </a: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26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b="1" dirty="0" smtClean="0">
                <a:solidFill>
                  <a:srgbClr val="7030A0"/>
                </a:solidFill>
                <a:cs typeface="B Titr" pitchFamily="2" charset="-78"/>
              </a:rPr>
              <a:t>موارد </a:t>
            </a:r>
            <a:r>
              <a:rPr lang="fa-IR" b="1" dirty="0" smtClean="0">
                <a:solidFill>
                  <a:schemeClr val="accent6">
                    <a:lumMod val="75000"/>
                  </a:schemeClr>
                </a:solidFill>
                <a:cs typeface="B Titr" pitchFamily="2" charset="-78"/>
              </a:rPr>
              <a:t>مشکوک</a:t>
            </a:r>
            <a:r>
              <a:rPr lang="fa-IR" b="1" dirty="0" smtClean="0">
                <a:solidFill>
                  <a:srgbClr val="7030A0"/>
                </a:solidFill>
                <a:cs typeface="B Titr" pitchFamily="2" charset="-78"/>
              </a:rPr>
              <a:t> به طغیان:</a:t>
            </a:r>
            <a:endParaRPr lang="en-US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1" y="1196752"/>
            <a:ext cx="797272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هرگاه </a:t>
            </a:r>
            <a:r>
              <a:rPr lang="ar-SA" sz="2400" b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دونفر یا </a:t>
            </a:r>
            <a:r>
              <a:rPr lang="ar-SA" sz="2400" b="1" u="sng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بیشتر</a:t>
            </a:r>
            <a:r>
              <a:rPr lang="fa-IR" sz="2400" b="1" u="sng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،</a:t>
            </a:r>
            <a:r>
              <a:rPr lang="ar-SA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از یک 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مواد 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غذای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 خوردنی و آشامیدنی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مشترک استفاده 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کنند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و </a:t>
            </a:r>
            <a:r>
              <a:rPr lang="ar-SA" sz="2400" b="1" i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علائم </a:t>
            </a:r>
            <a:r>
              <a:rPr lang="fa-IR" sz="2400" b="1" i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بالینی مشابهی</a:t>
            </a:r>
            <a:r>
              <a:rPr lang="fa-IR" sz="2400" b="1" dirty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داشته باشند</a:t>
            </a:r>
            <a:endParaRPr lang="en-US" sz="2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14400" y="31409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b="1" dirty="0" smtClean="0">
                <a:solidFill>
                  <a:srgbClr val="7030A0"/>
                </a:solidFill>
                <a:cs typeface="B Titr" pitchFamily="2" charset="-78"/>
              </a:rPr>
              <a:t>موارد </a:t>
            </a:r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قطعی</a:t>
            </a:r>
            <a:r>
              <a:rPr lang="fa-IR" b="1" dirty="0" smtClean="0">
                <a:solidFill>
                  <a:srgbClr val="7030A0"/>
                </a:solidFill>
                <a:cs typeface="B Titr" pitchFamily="2" charset="-78"/>
              </a:rPr>
              <a:t> طغیان:</a:t>
            </a:r>
            <a:endParaRPr lang="en-US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58189" y="4283968"/>
            <a:ext cx="8229600" cy="16653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 rtl="1"/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هرگاه </a:t>
            </a:r>
            <a:r>
              <a:rPr lang="ar-SA" sz="2400" b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دونفر یا </a:t>
            </a:r>
            <a:r>
              <a:rPr lang="ar-SA" sz="2400" b="1" u="sng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بیشتر</a:t>
            </a:r>
            <a:r>
              <a:rPr lang="fa-IR" sz="2400" b="1" u="sng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،</a:t>
            </a:r>
            <a:r>
              <a:rPr lang="ar-SA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از 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یک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 مواد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 غذای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 خوردنی و آشامیدنی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مشترک استفاده </a:t>
            </a:r>
            <a:r>
              <a:rPr lang="fa-IR" sz="2400" b="1" dirty="0" smtClean="0">
                <a:solidFill>
                  <a:prstClr val="black"/>
                </a:solidFill>
                <a:cs typeface="B Titr" pitchFamily="2" charset="-78"/>
              </a:rPr>
              <a:t>کنند</a:t>
            </a:r>
            <a:r>
              <a:rPr lang="ar-SA" sz="2400" b="1" dirty="0" smtClean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و </a:t>
            </a:r>
            <a:r>
              <a:rPr lang="ar-SA" sz="2400" b="1" i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علائم </a:t>
            </a:r>
            <a:r>
              <a:rPr lang="fa-IR" sz="2400" b="1" i="1" u="sng" dirty="0">
                <a:solidFill>
                  <a:srgbClr val="1F497D">
                    <a:lumMod val="60000"/>
                    <a:lumOff val="40000"/>
                  </a:srgbClr>
                </a:solidFill>
                <a:cs typeface="B Titr" pitchFamily="2" charset="-78"/>
              </a:rPr>
              <a:t>بالینی مشابهی</a:t>
            </a:r>
            <a:r>
              <a:rPr lang="fa-IR" sz="2400" b="1" dirty="0">
                <a:solidFill>
                  <a:prstClr val="black"/>
                </a:solidFill>
                <a:cs typeface="B Titr" pitchFamily="2" charset="-78"/>
              </a:rPr>
              <a:t> </a:t>
            </a:r>
            <a:r>
              <a:rPr lang="ar-SA" sz="2400" b="1" dirty="0">
                <a:solidFill>
                  <a:prstClr val="black"/>
                </a:solidFill>
                <a:cs typeface="B Titr" pitchFamily="2" charset="-78"/>
              </a:rPr>
              <a:t>داشته </a:t>
            </a:r>
            <a:r>
              <a:rPr lang="fa-IR" sz="2400" dirty="0" smtClean="0">
                <a:solidFill>
                  <a:srgbClr val="7030A0"/>
                </a:solidFill>
                <a:cs typeface="B Titr" pitchFamily="2" charset="-78"/>
              </a:rPr>
              <a:t>و علت آلودگی در نمونه های غذایی و انسانی در آزمایشگاه مشخص شده باشد.</a:t>
            </a:r>
          </a:p>
          <a:p>
            <a:pPr algn="just" rtl="1"/>
            <a:endParaRPr lang="en-US" sz="24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39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1462129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44" y="1142984"/>
            <a:ext cx="9001156" cy="1357322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4800" b="1" dirty="0" smtClean="0">
                <a:cs typeface="B Titr" pitchFamily="2" charset="-78"/>
              </a:rPr>
              <a:t>اهمیت</a:t>
            </a:r>
            <a:r>
              <a:rPr lang="fa-IR" sz="2800" b="1" dirty="0" smtClean="0">
                <a:cs typeface="B Titr" pitchFamily="2" charset="-78"/>
              </a:rPr>
              <a:t/>
            </a:r>
            <a:br>
              <a:rPr lang="fa-IR" sz="2800" b="1" dirty="0" smtClean="0">
                <a:cs typeface="B Titr" pitchFamily="2" charset="-78"/>
              </a:rPr>
            </a:br>
            <a:r>
              <a:rPr lang="fa-IR" sz="2800" b="1" dirty="0" smtClean="0">
                <a:cs typeface="B Titr" pitchFamily="2" charset="-78"/>
              </a:rPr>
              <a:t> شناسایی و گزارش طغیان بیماریهای منتقله از آب و غذا</a:t>
            </a:r>
            <a:endParaRPr lang="en-US" sz="2800" b="1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3000372"/>
            <a:ext cx="8715436" cy="3554419"/>
          </a:xfrm>
        </p:spPr>
        <p:txBody>
          <a:bodyPr>
            <a:normAutofit/>
          </a:bodyPr>
          <a:lstStyle/>
          <a:p>
            <a:pPr algn="ctr" rtl="1">
              <a:lnSpc>
                <a:spcPct val="200000"/>
              </a:lnSpc>
              <a:buNone/>
            </a:pPr>
            <a:r>
              <a:rPr lang="fa-IR" sz="4000" i="1" dirty="0" smtClean="0">
                <a:solidFill>
                  <a:srgbClr val="FF0000"/>
                </a:solidFill>
                <a:cs typeface="B Titr" pitchFamily="2" charset="-78"/>
              </a:rPr>
              <a:t>هوشیاری و آمادگی سیستم مراقبت بهداشتی</a:t>
            </a:r>
            <a:r>
              <a:rPr lang="fa-IR" sz="2800" i="1" dirty="0" smtClean="0">
                <a:solidFill>
                  <a:srgbClr val="FF0000"/>
                </a:solidFill>
                <a:cs typeface="B Titr" pitchFamily="2" charset="-78"/>
              </a:rPr>
              <a:t>  </a:t>
            </a:r>
            <a:r>
              <a:rPr lang="fa-IR" sz="2800" dirty="0" smtClean="0">
                <a:solidFill>
                  <a:srgbClr val="FF0000"/>
                </a:solidFill>
                <a:cs typeface="B Titr" pitchFamily="2" charset="-78"/>
              </a:rPr>
              <a:t>منطقه در کشف، گزارش و کنترل به موقع طغیانها را نشان می دهد</a:t>
            </a:r>
            <a:endParaRPr lang="en-US" sz="28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078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/>
          </p:nvPr>
        </p:nvGraphicFramePr>
        <p:xfrm>
          <a:off x="428625" y="2052341"/>
          <a:ext cx="8229600" cy="435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hart" r:id="rId3" imgW="7772288" imgH="4114890" progId="MSGraph.Chart.8">
                  <p:embed followColorScheme="full"/>
                </p:oleObj>
              </mc:Choice>
              <mc:Fallback>
                <p:oleObj name="Chart" r:id="rId3" imgW="7772288" imgH="411489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2052341"/>
                        <a:ext cx="8229600" cy="435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0" y="476250"/>
            <a:ext cx="8964613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rtl="1">
              <a:defRPr/>
            </a:pPr>
            <a:r>
              <a:rPr lang="en-GB" b="1" dirty="0">
                <a:solidFill>
                  <a:srgbClr val="FF3300"/>
                </a:solidFill>
                <a:cs typeface="B Titr" pitchFamily="2" charset="-78"/>
              </a:rPr>
              <a:t/>
            </a:r>
            <a:br>
              <a:rPr lang="en-GB" b="1" dirty="0">
                <a:solidFill>
                  <a:srgbClr val="FF3300"/>
                </a:solidFill>
                <a:cs typeface="B Titr" pitchFamily="2" charset="-78"/>
              </a:rPr>
            </a:br>
            <a:r>
              <a:rPr lang="fa-IR" sz="2800" b="1" dirty="0">
                <a:solidFill>
                  <a:srgbClr val="FF3300"/>
                </a:solidFill>
                <a:cs typeface="B Titr" pitchFamily="2" charset="-78"/>
              </a:rPr>
              <a:t>اهمیت زمان واکنش به طغیان بیماریهای منتقله از آب و غذا</a:t>
            </a:r>
            <a:endParaRPr lang="en-GB" sz="2800" b="1" dirty="0">
              <a:solidFill>
                <a:srgbClr val="FF3300"/>
              </a:solidFill>
              <a:cs typeface="B Titr" pitchFamily="2" charset="-7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60939" y="1523155"/>
            <a:ext cx="1611313" cy="4119562"/>
            <a:chOff x="3125" y="1005"/>
            <a:chExt cx="1015" cy="2595"/>
          </a:xfrm>
        </p:grpSpPr>
        <p:sp>
          <p:nvSpPr>
            <p:cNvPr id="1044" name="Line 5"/>
            <p:cNvSpPr>
              <a:spLocks noChangeShapeType="1"/>
            </p:cNvSpPr>
            <p:nvPr/>
          </p:nvSpPr>
          <p:spPr bwMode="auto">
            <a:xfrm flipH="1">
              <a:off x="3504" y="1104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318" name="Text Box 6"/>
            <p:cNvSpPr txBox="1">
              <a:spLocks noChangeArrowheads="1"/>
            </p:cNvSpPr>
            <p:nvPr/>
          </p:nvSpPr>
          <p:spPr bwMode="auto">
            <a:xfrm>
              <a:off x="3125" y="1005"/>
              <a:ext cx="1015" cy="291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t">
              <a:spAutoFit/>
            </a:bodyPr>
            <a:lstStyle/>
            <a:p>
              <a:pPr algn="r" rtl="1" eaLnBrk="0" hangingPunct="0">
                <a:defRPr/>
              </a:pPr>
              <a:r>
                <a:rPr lang="en-GB" sz="2400" b="1" dirty="0">
                  <a:solidFill>
                    <a:srgbClr val="FFFF66"/>
                  </a:solidFill>
                  <a:cs typeface="+mj-cs"/>
                </a:rPr>
                <a:t> </a:t>
              </a:r>
              <a:r>
                <a:rPr lang="fa-IR" sz="2400" b="1" dirty="0" smtClean="0">
                  <a:solidFill>
                    <a:srgbClr val="FFFF66"/>
                  </a:solidFill>
                  <a:cs typeface="+mj-cs"/>
                </a:rPr>
                <a:t>پاسخ </a:t>
              </a: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با تاخیر</a:t>
              </a:r>
              <a:endParaRPr lang="en-GB" sz="2400" b="1" dirty="0">
                <a:solidFill>
                  <a:srgbClr val="FFFF66"/>
                </a:solidFill>
                <a:cs typeface="+mj-cs"/>
              </a:endParaRPr>
            </a:p>
          </p:txBody>
        </p:sp>
      </p:grp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4214810" y="6215082"/>
            <a:ext cx="4508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rtl="1" eaLnBrk="0" hangingPunct="0"/>
            <a:r>
              <a:rPr lang="fa-IR" sz="1600" b="1" dirty="0">
                <a:solidFill>
                  <a:schemeClr val="hlink"/>
                </a:solidFill>
              </a:rPr>
              <a:t>روز</a:t>
            </a:r>
            <a:endParaRPr lang="en-GB" sz="2400" b="1" dirty="0">
              <a:solidFill>
                <a:schemeClr val="hlink"/>
              </a:solidFill>
            </a:endParaRPr>
          </a:p>
        </p:txBody>
      </p:sp>
      <p:sp>
        <p:nvSpPr>
          <p:cNvPr id="1030" name="Text Box 8"/>
          <p:cNvSpPr txBox="1">
            <a:spLocks noChangeArrowheads="1"/>
          </p:cNvSpPr>
          <p:nvPr/>
        </p:nvSpPr>
        <p:spPr bwMode="auto">
          <a:xfrm>
            <a:off x="0" y="3698361"/>
            <a:ext cx="5762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rgbClr val="FF3300"/>
                </a:solidFill>
                <a:cs typeface="B Titr" pitchFamily="2" charset="-78"/>
              </a:rPr>
              <a:t>بیمار</a:t>
            </a:r>
            <a:endParaRPr lang="en-GB" b="1" dirty="0">
              <a:solidFill>
                <a:srgbClr val="FF3300"/>
              </a:solidFill>
              <a:cs typeface="B Titr" pitchFamily="2" charset="-78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867400" y="3834310"/>
            <a:ext cx="3017838" cy="1692275"/>
            <a:chOff x="3552" y="2486"/>
            <a:chExt cx="1901" cy="1066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600" y="2486"/>
              <a:ext cx="1853" cy="1018"/>
              <a:chOff x="3600" y="2486"/>
              <a:chExt cx="1853" cy="1018"/>
            </a:xfrm>
          </p:grpSpPr>
          <p:sp>
            <p:nvSpPr>
              <p:cNvPr id="1042" name="Line 11"/>
              <p:cNvSpPr>
                <a:spLocks noChangeShapeType="1"/>
              </p:cNvSpPr>
              <p:nvPr/>
            </p:nvSpPr>
            <p:spPr bwMode="auto">
              <a:xfrm flipH="1">
                <a:off x="3600" y="2736"/>
                <a:ext cx="864" cy="7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43" name="Text Box 12"/>
              <p:cNvSpPr txBox="1">
                <a:spLocks noChangeArrowheads="1"/>
              </p:cNvSpPr>
              <p:nvPr/>
            </p:nvSpPr>
            <p:spPr bwMode="auto">
              <a:xfrm>
                <a:off x="4464" y="2486"/>
                <a:ext cx="98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algn="r" rtl="1" eaLnBrk="0" hangingPunct="0"/>
                <a:r>
                  <a:rPr lang="fa-IR" b="1">
                    <a:solidFill>
                      <a:srgbClr val="FF00FF"/>
                    </a:solidFill>
                  </a:rPr>
                  <a:t>فرصت برای کنترل</a:t>
                </a:r>
                <a:endParaRPr lang="en-GB" b="1">
                  <a:solidFill>
                    <a:srgbClr val="FF00FF"/>
                  </a:solidFill>
                </a:endParaRPr>
              </a:p>
            </p:txBody>
          </p:sp>
        </p:grp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3552" y="3120"/>
              <a:ext cx="288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 flipH="1">
              <a:off x="3840" y="3264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282950" y="1599355"/>
            <a:ext cx="1260475" cy="4043362"/>
            <a:chOff x="2068" y="1053"/>
            <a:chExt cx="794" cy="2547"/>
          </a:xfrm>
        </p:grpSpPr>
        <p:sp>
          <p:nvSpPr>
            <p:cNvPr id="1037" name="Line 16"/>
            <p:cNvSpPr>
              <a:spLocks noChangeShapeType="1"/>
            </p:cNvSpPr>
            <p:nvPr/>
          </p:nvSpPr>
          <p:spPr bwMode="auto">
            <a:xfrm>
              <a:off x="2592" y="1152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329" name="Text Box 17"/>
            <p:cNvSpPr txBox="1">
              <a:spLocks noChangeArrowheads="1"/>
            </p:cNvSpPr>
            <p:nvPr/>
          </p:nvSpPr>
          <p:spPr bwMode="auto">
            <a:xfrm>
              <a:off x="2068" y="1053"/>
              <a:ext cx="794" cy="523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تشخیص با</a:t>
              </a:r>
            </a:p>
            <a:p>
              <a:pPr algn="ct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تاخیر</a:t>
              </a:r>
              <a:endParaRPr lang="en-GB" sz="2400" b="1" dirty="0">
                <a:solidFill>
                  <a:srgbClr val="FFFF66"/>
                </a:solidFill>
                <a:cs typeface="+mj-cs"/>
              </a:endParaRP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827088" y="1152525"/>
            <a:ext cx="1274762" cy="4338638"/>
            <a:chOff x="528" y="1015"/>
            <a:chExt cx="803" cy="2633"/>
          </a:xfrm>
        </p:grpSpPr>
        <p:sp>
          <p:nvSpPr>
            <p:cNvPr id="1035" name="Line 19"/>
            <p:cNvSpPr>
              <a:spLocks noChangeShapeType="1"/>
            </p:cNvSpPr>
            <p:nvPr/>
          </p:nvSpPr>
          <p:spPr bwMode="auto">
            <a:xfrm>
              <a:off x="864" y="1200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141332" name="Text Box 20"/>
            <p:cNvSpPr txBox="1">
              <a:spLocks noChangeArrowheads="1"/>
            </p:cNvSpPr>
            <p:nvPr/>
          </p:nvSpPr>
          <p:spPr bwMode="auto">
            <a:xfrm>
              <a:off x="528" y="1015"/>
              <a:ext cx="803" cy="504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اولین مورد</a:t>
              </a:r>
              <a:r>
                <a:rPr lang="en-GB" sz="2400" b="1" dirty="0">
                  <a:solidFill>
                    <a:srgbClr val="FFFF66"/>
                  </a:solidFill>
                  <a:cs typeface="+mj-cs"/>
                </a:rPr>
                <a:t> </a:t>
              </a:r>
            </a:p>
          </p:txBody>
        </p:sp>
      </p:grpSp>
      <p:sp>
        <p:nvSpPr>
          <p:cNvPr id="1034" name="Text Box 21"/>
          <p:cNvSpPr txBox="1">
            <a:spLocks noChangeArrowheads="1"/>
          </p:cNvSpPr>
          <p:nvPr/>
        </p:nvSpPr>
        <p:spPr bwMode="auto">
          <a:xfrm>
            <a:off x="3708400" y="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 eaLnBrk="0" hangingPunct="0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8658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57200"/>
            <a:ext cx="8458200" cy="5668963"/>
          </a:xfrm>
        </p:spPr>
      </p:pic>
    </p:spTree>
    <p:extLst>
      <p:ext uri="{BB962C8B-B14F-4D97-AF65-F5344CB8AC3E}">
        <p14:creationId xmlns:p14="http://schemas.microsoft.com/office/powerpoint/2010/main" val="3403574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24044"/>
              </p:ext>
            </p:extLst>
          </p:nvPr>
        </p:nvGraphicFramePr>
        <p:xfrm>
          <a:off x="704820" y="2343447"/>
          <a:ext cx="8153400" cy="431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Chart" r:id="rId3" imgW="7772288" imgH="4114890" progId="MSGraph.Chart.8">
                  <p:embed followColorScheme="full"/>
                </p:oleObj>
              </mc:Choice>
              <mc:Fallback>
                <p:oleObj name="Chart" r:id="rId3" imgW="7772288" imgH="411489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20" y="2343447"/>
                        <a:ext cx="8153400" cy="431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620688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rtl="1"/>
            <a:r>
              <a:rPr lang="fa-IR" sz="3600" b="1" dirty="0">
                <a:solidFill>
                  <a:srgbClr val="FF3300"/>
                </a:solidFill>
                <a:cs typeface="B Titr" pitchFamily="2" charset="-78"/>
              </a:rPr>
              <a:t>واکنش سریع به طغیان بیماریهای منتقله از آب و غذا</a:t>
            </a:r>
            <a:r>
              <a:rPr lang="en-GB" sz="3600" b="1" dirty="0">
                <a:solidFill>
                  <a:srgbClr val="FF3300"/>
                </a:solidFill>
                <a:cs typeface="B Titr" pitchFamily="2" charset="-78"/>
              </a:rPr>
              <a:t> </a:t>
            </a:r>
            <a:br>
              <a:rPr lang="en-GB" sz="3600" b="1" dirty="0">
                <a:solidFill>
                  <a:srgbClr val="FF3300"/>
                </a:solidFill>
                <a:cs typeface="B Titr" pitchFamily="2" charset="-78"/>
              </a:rPr>
            </a:br>
            <a:endParaRPr lang="en-GB" sz="3200" b="1" dirty="0">
              <a:solidFill>
                <a:srgbClr val="FF3300"/>
              </a:solidFill>
              <a:cs typeface="B Titr" pitchFamily="2" charset="-7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982913" y="1600200"/>
            <a:ext cx="1320800" cy="3962400"/>
            <a:chOff x="1879" y="1008"/>
            <a:chExt cx="832" cy="2496"/>
          </a:xfrm>
        </p:grpSpPr>
        <p:sp>
          <p:nvSpPr>
            <p:cNvPr id="2069" name="Line 5"/>
            <p:cNvSpPr>
              <a:spLocks noChangeShapeType="1"/>
            </p:cNvSpPr>
            <p:nvPr/>
          </p:nvSpPr>
          <p:spPr bwMode="auto">
            <a:xfrm flipH="1">
              <a:off x="1968" y="1008"/>
              <a:ext cx="0" cy="2496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342" name="Text Box 6"/>
            <p:cNvSpPr txBox="1">
              <a:spLocks noChangeArrowheads="1"/>
            </p:cNvSpPr>
            <p:nvPr/>
          </p:nvSpPr>
          <p:spPr bwMode="auto">
            <a:xfrm>
              <a:off x="1879" y="1075"/>
              <a:ext cx="832" cy="288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پاسخ سریع</a:t>
              </a:r>
              <a:endParaRPr lang="en-GB" sz="2400" b="1" dirty="0">
                <a:solidFill>
                  <a:srgbClr val="FFFF66"/>
                </a:solidFill>
                <a:cs typeface="+mj-cs"/>
              </a:endParaRPr>
            </a:p>
          </p:txBody>
        </p:sp>
      </p:grp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4510088" y="6461125"/>
            <a:ext cx="585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fa-IR" sz="2400" b="1">
                <a:solidFill>
                  <a:srgbClr val="FF00FF"/>
                </a:solidFill>
              </a:rPr>
              <a:t>روز</a:t>
            </a:r>
            <a:endParaRPr lang="en-GB" sz="2400" b="1">
              <a:solidFill>
                <a:srgbClr val="FF00FF"/>
              </a:solidFill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160338" y="3657600"/>
            <a:ext cx="561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rtl="1" eaLnBrk="0" hangingPunct="0"/>
            <a:r>
              <a:rPr lang="fa-IR" sz="1600" b="1">
                <a:solidFill>
                  <a:srgbClr val="FF00FF"/>
                </a:solidFill>
              </a:rPr>
              <a:t>موارد</a:t>
            </a:r>
            <a:endParaRPr lang="en-GB" sz="1600" b="1">
              <a:solidFill>
                <a:srgbClr val="FF00FF"/>
              </a:solidFill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914400" y="1497806"/>
            <a:ext cx="1539875" cy="4243387"/>
            <a:chOff x="576" y="831"/>
            <a:chExt cx="970" cy="2673"/>
          </a:xfrm>
        </p:grpSpPr>
        <p:sp>
          <p:nvSpPr>
            <p:cNvPr id="2067" name="Line 10"/>
            <p:cNvSpPr>
              <a:spLocks noChangeShapeType="1"/>
            </p:cNvSpPr>
            <p:nvPr/>
          </p:nvSpPr>
          <p:spPr bwMode="auto">
            <a:xfrm>
              <a:off x="1440" y="1056"/>
              <a:ext cx="0" cy="2448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347" name="Text Box 11"/>
            <p:cNvSpPr txBox="1">
              <a:spLocks noChangeArrowheads="1"/>
            </p:cNvSpPr>
            <p:nvPr/>
          </p:nvSpPr>
          <p:spPr bwMode="auto">
            <a:xfrm>
              <a:off x="576" y="831"/>
              <a:ext cx="970" cy="523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شناسایی</a:t>
              </a:r>
            </a:p>
            <a:p>
              <a:pPr algn="ctr" rtl="1" eaLnBrk="0" hangingPunct="0">
                <a:defRPr/>
              </a:pPr>
              <a:r>
                <a:rPr lang="fa-IR" sz="2400" b="1" dirty="0">
                  <a:solidFill>
                    <a:srgbClr val="FFFF66"/>
                  </a:solidFill>
                  <a:cs typeface="+mj-cs"/>
                </a:rPr>
                <a:t> زودرس</a:t>
              </a:r>
              <a:endParaRPr lang="en-GB" sz="2400" b="1" dirty="0">
                <a:solidFill>
                  <a:srgbClr val="FFFF66"/>
                </a:solidFill>
                <a:cs typeface="+mj-cs"/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571868" y="2786058"/>
            <a:ext cx="5000625" cy="3048000"/>
            <a:chOff x="2208" y="1536"/>
            <a:chExt cx="3237" cy="2130"/>
          </a:xfrm>
        </p:grpSpPr>
        <p:sp>
          <p:nvSpPr>
            <p:cNvPr id="2060" name="Freeform 13"/>
            <p:cNvSpPr>
              <a:spLocks/>
            </p:cNvSpPr>
            <p:nvPr/>
          </p:nvSpPr>
          <p:spPr bwMode="auto">
            <a:xfrm>
              <a:off x="2208" y="1536"/>
              <a:ext cx="3079" cy="2130"/>
            </a:xfrm>
            <a:custGeom>
              <a:avLst/>
              <a:gdLst>
                <a:gd name="T0" fmla="*/ 176 w 3079"/>
                <a:gd name="T1" fmla="*/ 1319 h 2130"/>
                <a:gd name="T2" fmla="*/ 768 w 3079"/>
                <a:gd name="T3" fmla="*/ 96 h 2130"/>
                <a:gd name="T4" fmla="*/ 912 w 3079"/>
                <a:gd name="T5" fmla="*/ 0 h 2130"/>
                <a:gd name="T6" fmla="*/ 1117 w 3079"/>
                <a:gd name="T7" fmla="*/ 248 h 2130"/>
                <a:gd name="T8" fmla="*/ 1200 w 3079"/>
                <a:gd name="T9" fmla="*/ 672 h 2130"/>
                <a:gd name="T10" fmla="*/ 1248 w 3079"/>
                <a:gd name="T11" fmla="*/ 864 h 2130"/>
                <a:gd name="T12" fmla="*/ 1392 w 3079"/>
                <a:gd name="T13" fmla="*/ 1152 h 2130"/>
                <a:gd name="T14" fmla="*/ 1490 w 3079"/>
                <a:gd name="T15" fmla="*/ 1319 h 2130"/>
                <a:gd name="T16" fmla="*/ 1636 w 3079"/>
                <a:gd name="T17" fmla="*/ 1513 h 2130"/>
                <a:gd name="T18" fmla="*/ 1728 w 3079"/>
                <a:gd name="T19" fmla="*/ 1680 h 2130"/>
                <a:gd name="T20" fmla="*/ 1920 w 3079"/>
                <a:gd name="T21" fmla="*/ 1824 h 2130"/>
                <a:gd name="T22" fmla="*/ 2009 w 3079"/>
                <a:gd name="T23" fmla="*/ 1919 h 2130"/>
                <a:gd name="T24" fmla="*/ 2112 w 3079"/>
                <a:gd name="T25" fmla="*/ 1968 h 2130"/>
                <a:gd name="T26" fmla="*/ 2400 w 3079"/>
                <a:gd name="T27" fmla="*/ 2016 h 2130"/>
                <a:gd name="T28" fmla="*/ 3079 w 3079"/>
                <a:gd name="T29" fmla="*/ 2114 h 2130"/>
                <a:gd name="T30" fmla="*/ 695 w 3079"/>
                <a:gd name="T31" fmla="*/ 2130 h 2130"/>
                <a:gd name="T32" fmla="*/ 322 w 3079"/>
                <a:gd name="T33" fmla="*/ 1935 h 2130"/>
                <a:gd name="T34" fmla="*/ 160 w 3079"/>
                <a:gd name="T35" fmla="*/ 1724 h 2130"/>
                <a:gd name="T36" fmla="*/ 0 w 3079"/>
                <a:gd name="T37" fmla="*/ 1584 h 2130"/>
                <a:gd name="T38" fmla="*/ 306 w 3079"/>
                <a:gd name="T39" fmla="*/ 1043 h 2130"/>
                <a:gd name="T40" fmla="*/ 176 w 3079"/>
                <a:gd name="T41" fmla="*/ 1319 h 21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079"/>
                <a:gd name="T64" fmla="*/ 0 h 2130"/>
                <a:gd name="T65" fmla="*/ 3079 w 3079"/>
                <a:gd name="T66" fmla="*/ 2130 h 21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079" h="2130">
                  <a:moveTo>
                    <a:pt x="176" y="1319"/>
                  </a:moveTo>
                  <a:lnTo>
                    <a:pt x="768" y="96"/>
                  </a:lnTo>
                  <a:lnTo>
                    <a:pt x="912" y="0"/>
                  </a:lnTo>
                  <a:lnTo>
                    <a:pt x="1117" y="248"/>
                  </a:lnTo>
                  <a:lnTo>
                    <a:pt x="1200" y="672"/>
                  </a:lnTo>
                  <a:lnTo>
                    <a:pt x="1248" y="864"/>
                  </a:lnTo>
                  <a:lnTo>
                    <a:pt x="1392" y="1152"/>
                  </a:lnTo>
                  <a:lnTo>
                    <a:pt x="1490" y="1319"/>
                  </a:lnTo>
                  <a:lnTo>
                    <a:pt x="1636" y="1513"/>
                  </a:lnTo>
                  <a:lnTo>
                    <a:pt x="1728" y="1680"/>
                  </a:lnTo>
                  <a:lnTo>
                    <a:pt x="1920" y="1824"/>
                  </a:lnTo>
                  <a:lnTo>
                    <a:pt x="2009" y="1919"/>
                  </a:lnTo>
                  <a:lnTo>
                    <a:pt x="2112" y="1968"/>
                  </a:lnTo>
                  <a:lnTo>
                    <a:pt x="2400" y="2016"/>
                  </a:lnTo>
                  <a:lnTo>
                    <a:pt x="3079" y="2114"/>
                  </a:lnTo>
                  <a:lnTo>
                    <a:pt x="695" y="2130"/>
                  </a:lnTo>
                  <a:lnTo>
                    <a:pt x="322" y="1935"/>
                  </a:lnTo>
                  <a:lnTo>
                    <a:pt x="160" y="1724"/>
                  </a:lnTo>
                  <a:lnTo>
                    <a:pt x="0" y="1584"/>
                  </a:lnTo>
                  <a:lnTo>
                    <a:pt x="306" y="1043"/>
                  </a:lnTo>
                  <a:lnTo>
                    <a:pt x="176" y="1319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2589" y="1889"/>
              <a:ext cx="2856" cy="1663"/>
              <a:chOff x="2589" y="1889"/>
              <a:chExt cx="2856" cy="1663"/>
            </a:xfrm>
          </p:grpSpPr>
          <p:sp>
            <p:nvSpPr>
              <p:cNvPr id="2062" name="Line 15"/>
              <p:cNvSpPr>
                <a:spLocks noChangeShapeType="1"/>
              </p:cNvSpPr>
              <p:nvPr/>
            </p:nvSpPr>
            <p:spPr bwMode="auto">
              <a:xfrm flipH="1">
                <a:off x="2973" y="2448"/>
                <a:ext cx="1875" cy="768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2352" name="Text Box 16"/>
              <p:cNvSpPr txBox="1">
                <a:spLocks noChangeArrowheads="1"/>
              </p:cNvSpPr>
              <p:nvPr/>
            </p:nvSpPr>
            <p:spPr bwMode="auto">
              <a:xfrm>
                <a:off x="4417" y="1889"/>
                <a:ext cx="1028" cy="581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 rtl="1" eaLnBrk="0" hangingPunct="0">
                  <a:defRPr/>
                </a:pPr>
                <a:r>
                  <a:rPr lang="fa-IR" sz="2400" b="1" dirty="0">
                    <a:solidFill>
                      <a:srgbClr val="FFFF00"/>
                    </a:solidFill>
                    <a:cs typeface="+mj-cs"/>
                  </a:rPr>
                  <a:t>موارد بالقوه</a:t>
                </a:r>
              </a:p>
              <a:p>
                <a:pPr algn="ctr" rtl="1" eaLnBrk="0" hangingPunct="0">
                  <a:defRPr/>
                </a:pPr>
                <a:r>
                  <a:rPr lang="fa-IR" sz="2400" b="1" dirty="0">
                    <a:solidFill>
                      <a:srgbClr val="FFFF00"/>
                    </a:solidFill>
                    <a:cs typeface="+mj-cs"/>
                  </a:rPr>
                  <a:t>قابل پیشگیری</a:t>
                </a:r>
                <a:endParaRPr lang="en-GB" sz="2400" b="1" dirty="0">
                  <a:solidFill>
                    <a:srgbClr val="FFFF00"/>
                  </a:solidFill>
                  <a:cs typeface="+mj-cs"/>
                </a:endParaRPr>
              </a:p>
            </p:txBody>
          </p:sp>
          <p:sp>
            <p:nvSpPr>
              <p:cNvPr id="2064" name="Line 17"/>
              <p:cNvSpPr>
                <a:spLocks noChangeShapeType="1"/>
              </p:cNvSpPr>
              <p:nvPr/>
            </p:nvSpPr>
            <p:spPr bwMode="auto">
              <a:xfrm flipH="1" flipV="1">
                <a:off x="2589" y="2736"/>
                <a:ext cx="912" cy="240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5" name="Line 18"/>
              <p:cNvSpPr>
                <a:spLocks noChangeShapeType="1"/>
              </p:cNvSpPr>
              <p:nvPr/>
            </p:nvSpPr>
            <p:spPr bwMode="auto">
              <a:xfrm>
                <a:off x="3501" y="2976"/>
                <a:ext cx="48" cy="576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66" name="Line 19"/>
              <p:cNvSpPr>
                <a:spLocks noChangeShapeType="1"/>
              </p:cNvSpPr>
              <p:nvPr/>
            </p:nvSpPr>
            <p:spPr bwMode="auto">
              <a:xfrm flipH="1" flipV="1">
                <a:off x="2925" y="2064"/>
                <a:ext cx="576" cy="912"/>
              </a:xfrm>
              <a:prstGeom prst="line">
                <a:avLst/>
              </a:prstGeom>
              <a:noFill/>
              <a:ln w="76200">
                <a:solidFill>
                  <a:schemeClr val="accent1"/>
                </a:solidFill>
                <a:round/>
                <a:headEnd/>
                <a:tailEnd type="stealth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1125929" y="2771923"/>
            <a:ext cx="1274762" cy="2971800"/>
            <a:chOff x="528" y="1776"/>
            <a:chExt cx="803" cy="1872"/>
          </a:xfrm>
        </p:grpSpPr>
        <p:sp>
          <p:nvSpPr>
            <p:cNvPr id="2058" name="Line 21"/>
            <p:cNvSpPr>
              <a:spLocks noChangeShapeType="1"/>
            </p:cNvSpPr>
            <p:nvPr/>
          </p:nvSpPr>
          <p:spPr bwMode="auto">
            <a:xfrm>
              <a:off x="864" y="2256"/>
              <a:ext cx="0" cy="1392"/>
            </a:xfrm>
            <a:prstGeom prst="line">
              <a:avLst/>
            </a:prstGeom>
            <a:noFill/>
            <a:ln w="41275">
              <a:solidFill>
                <a:srgbClr val="0000FF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9" name="Text Box 22"/>
            <p:cNvSpPr txBox="1">
              <a:spLocks noChangeArrowheads="1"/>
            </p:cNvSpPr>
            <p:nvPr/>
          </p:nvSpPr>
          <p:spPr bwMode="auto">
            <a:xfrm>
              <a:off x="528" y="1776"/>
              <a:ext cx="803" cy="518"/>
            </a:xfrm>
            <a:prstGeom prst="rect">
              <a:avLst/>
            </a:prstGeom>
            <a:solidFill>
              <a:srgbClr val="0000FF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rtl="1" eaLnBrk="0" hangingPunct="0"/>
              <a:r>
                <a:rPr lang="fa-IR" sz="2400" b="1">
                  <a:solidFill>
                    <a:srgbClr val="FFFF66"/>
                  </a:solidFill>
                </a:rPr>
                <a:t>مورد</a:t>
              </a:r>
            </a:p>
            <a:p>
              <a:pPr algn="ctr" rtl="1" eaLnBrk="0" hangingPunct="0"/>
              <a:r>
                <a:rPr lang="fa-IR" sz="2400" b="1">
                  <a:solidFill>
                    <a:srgbClr val="FFFF66"/>
                  </a:solidFill>
                </a:rPr>
                <a:t> اول</a:t>
              </a:r>
              <a:endParaRPr lang="en-GB" sz="2400" b="1">
                <a:solidFill>
                  <a:srgbClr val="FFFF66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4180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3583038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457200"/>
            <a:ext cx="8047162" cy="5668963"/>
          </a:xfrm>
        </p:spPr>
      </p:pic>
    </p:spTree>
    <p:extLst>
      <p:ext uri="{BB962C8B-B14F-4D97-AF65-F5344CB8AC3E}">
        <p14:creationId xmlns:p14="http://schemas.microsoft.com/office/powerpoint/2010/main" val="3299065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04800"/>
            <a:ext cx="8047162" cy="5821363"/>
          </a:xfrm>
        </p:spPr>
      </p:pic>
    </p:spTree>
    <p:extLst>
      <p:ext uri="{BB962C8B-B14F-4D97-AF65-F5344CB8AC3E}">
        <p14:creationId xmlns:p14="http://schemas.microsoft.com/office/powerpoint/2010/main" val="31504184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04800"/>
            <a:ext cx="8047162" cy="5821363"/>
          </a:xfrm>
        </p:spPr>
      </p:pic>
    </p:spTree>
    <p:extLst>
      <p:ext uri="{BB962C8B-B14F-4D97-AF65-F5344CB8AC3E}">
        <p14:creationId xmlns:p14="http://schemas.microsoft.com/office/powerpoint/2010/main" val="167428802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04800"/>
            <a:ext cx="8047162" cy="5821363"/>
          </a:xfrm>
        </p:spPr>
      </p:pic>
    </p:spTree>
    <p:extLst>
      <p:ext uri="{BB962C8B-B14F-4D97-AF65-F5344CB8AC3E}">
        <p14:creationId xmlns:p14="http://schemas.microsoft.com/office/powerpoint/2010/main" val="3610661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457200"/>
            <a:ext cx="8047162" cy="5668963"/>
          </a:xfrm>
        </p:spPr>
      </p:pic>
    </p:spTree>
    <p:extLst>
      <p:ext uri="{BB962C8B-B14F-4D97-AF65-F5344CB8AC3E}">
        <p14:creationId xmlns:p14="http://schemas.microsoft.com/office/powerpoint/2010/main" val="25708314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81000"/>
            <a:ext cx="8047162" cy="5745163"/>
          </a:xfrm>
        </p:spPr>
      </p:pic>
    </p:spTree>
    <p:extLst>
      <p:ext uri="{BB962C8B-B14F-4D97-AF65-F5344CB8AC3E}">
        <p14:creationId xmlns:p14="http://schemas.microsoft.com/office/powerpoint/2010/main" val="2753228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81000"/>
            <a:ext cx="8047162" cy="5745163"/>
          </a:xfrm>
        </p:spPr>
      </p:pic>
    </p:spTree>
    <p:extLst>
      <p:ext uri="{BB962C8B-B14F-4D97-AF65-F5344CB8AC3E}">
        <p14:creationId xmlns:p14="http://schemas.microsoft.com/office/powerpoint/2010/main" val="36836556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609600"/>
            <a:ext cx="8047162" cy="5516563"/>
          </a:xfrm>
        </p:spPr>
      </p:pic>
    </p:spTree>
    <p:extLst>
      <p:ext uri="{BB962C8B-B14F-4D97-AF65-F5344CB8AC3E}">
        <p14:creationId xmlns:p14="http://schemas.microsoft.com/office/powerpoint/2010/main" val="61460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457200"/>
            <a:ext cx="8839200" cy="5867400"/>
          </a:xfrm>
        </p:spPr>
      </p:pic>
    </p:spTree>
    <p:extLst>
      <p:ext uri="{BB962C8B-B14F-4D97-AF65-F5344CB8AC3E}">
        <p14:creationId xmlns:p14="http://schemas.microsoft.com/office/powerpoint/2010/main" val="11828610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400"/>
            <a:ext cx="9143999" cy="6324600"/>
          </a:xfrm>
        </p:spPr>
      </p:pic>
    </p:spTree>
    <p:extLst>
      <p:ext uri="{BB962C8B-B14F-4D97-AF65-F5344CB8AC3E}">
        <p14:creationId xmlns:p14="http://schemas.microsoft.com/office/powerpoint/2010/main" val="6121981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29400"/>
          </a:xfrm>
        </p:spPr>
      </p:pic>
    </p:spTree>
    <p:extLst>
      <p:ext uri="{BB962C8B-B14F-4D97-AF65-F5344CB8AC3E}">
        <p14:creationId xmlns:p14="http://schemas.microsoft.com/office/powerpoint/2010/main" val="20880496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477000"/>
          </a:xfrm>
        </p:spPr>
      </p:pic>
    </p:spTree>
    <p:extLst>
      <p:ext uri="{BB962C8B-B14F-4D97-AF65-F5344CB8AC3E}">
        <p14:creationId xmlns:p14="http://schemas.microsoft.com/office/powerpoint/2010/main" val="28552485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629400"/>
          </a:xfrm>
        </p:spPr>
      </p:pic>
    </p:spTree>
    <p:extLst>
      <p:ext uri="{BB962C8B-B14F-4D97-AF65-F5344CB8AC3E}">
        <p14:creationId xmlns:p14="http://schemas.microsoft.com/office/powerpoint/2010/main" val="29321892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718323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3999" cy="6705600"/>
          </a:xfrm>
        </p:spPr>
      </p:pic>
    </p:spTree>
    <p:extLst>
      <p:ext uri="{BB962C8B-B14F-4D97-AF65-F5344CB8AC3E}">
        <p14:creationId xmlns:p14="http://schemas.microsoft.com/office/powerpoint/2010/main" val="376273662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0"/>
            <a:ext cx="8610600" cy="5821363"/>
          </a:xfrm>
        </p:spPr>
      </p:pic>
    </p:spTree>
    <p:extLst>
      <p:ext uri="{BB962C8B-B14F-4D97-AF65-F5344CB8AC3E}">
        <p14:creationId xmlns:p14="http://schemas.microsoft.com/office/powerpoint/2010/main" val="10119282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533400"/>
            <a:ext cx="8047162" cy="5592763"/>
          </a:xfrm>
        </p:spPr>
      </p:pic>
    </p:spTree>
    <p:extLst>
      <p:ext uri="{BB962C8B-B14F-4D97-AF65-F5344CB8AC3E}">
        <p14:creationId xmlns:p14="http://schemas.microsoft.com/office/powerpoint/2010/main" val="8961272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533400"/>
            <a:ext cx="8047162" cy="5592763"/>
          </a:xfrm>
        </p:spPr>
      </p:pic>
    </p:spTree>
    <p:extLst>
      <p:ext uri="{BB962C8B-B14F-4D97-AF65-F5344CB8AC3E}">
        <p14:creationId xmlns:p14="http://schemas.microsoft.com/office/powerpoint/2010/main" val="26878033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81000"/>
            <a:ext cx="8047162" cy="5745163"/>
          </a:xfrm>
        </p:spPr>
      </p:pic>
    </p:spTree>
    <p:extLst>
      <p:ext uri="{BB962C8B-B14F-4D97-AF65-F5344CB8AC3E}">
        <p14:creationId xmlns:p14="http://schemas.microsoft.com/office/powerpoint/2010/main" val="2402557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4800"/>
            <a:ext cx="8915400" cy="5821363"/>
          </a:xfrm>
        </p:spPr>
      </p:pic>
    </p:spTree>
    <p:extLst>
      <p:ext uri="{BB962C8B-B14F-4D97-AF65-F5344CB8AC3E}">
        <p14:creationId xmlns:p14="http://schemas.microsoft.com/office/powerpoint/2010/main" val="23754605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19" y="304800"/>
            <a:ext cx="8047162" cy="5821363"/>
          </a:xfrm>
        </p:spPr>
      </p:pic>
    </p:spTree>
    <p:extLst>
      <p:ext uri="{BB962C8B-B14F-4D97-AF65-F5344CB8AC3E}">
        <p14:creationId xmlns:p14="http://schemas.microsoft.com/office/powerpoint/2010/main" val="3250339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" y="304800"/>
            <a:ext cx="8077200" cy="5821363"/>
          </a:xfrm>
        </p:spPr>
      </p:pic>
    </p:spTree>
    <p:extLst>
      <p:ext uri="{BB962C8B-B14F-4D97-AF65-F5344CB8AC3E}">
        <p14:creationId xmlns:p14="http://schemas.microsoft.com/office/powerpoint/2010/main" val="1395919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28600"/>
            <a:ext cx="8229600" cy="5897563"/>
          </a:xfrm>
        </p:spPr>
      </p:pic>
    </p:spTree>
    <p:extLst>
      <p:ext uri="{BB962C8B-B14F-4D97-AF65-F5344CB8AC3E}">
        <p14:creationId xmlns:p14="http://schemas.microsoft.com/office/powerpoint/2010/main" val="1013442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381000"/>
            <a:ext cx="9067800" cy="6172200"/>
          </a:xfrm>
        </p:spPr>
      </p:pic>
    </p:spTree>
    <p:extLst>
      <p:ext uri="{BB962C8B-B14F-4D97-AF65-F5344CB8AC3E}">
        <p14:creationId xmlns:p14="http://schemas.microsoft.com/office/powerpoint/2010/main" val="1627731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228600"/>
            <a:ext cx="8991600" cy="5897563"/>
          </a:xfrm>
        </p:spPr>
      </p:pic>
    </p:spTree>
    <p:extLst>
      <p:ext uri="{BB962C8B-B14F-4D97-AF65-F5344CB8AC3E}">
        <p14:creationId xmlns:p14="http://schemas.microsoft.com/office/powerpoint/2010/main" val="282478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187</Words>
  <Application>Microsoft Office PowerPoint</Application>
  <PresentationFormat>On-screen Show (4:3)</PresentationFormat>
  <Paragraphs>29</Paragraphs>
  <Slides>50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B Titr</vt:lpstr>
      <vt:lpstr>Calibri</vt:lpstr>
      <vt:lpstr>Times New Roman</vt:lpstr>
      <vt:lpstr>Office Theme</vt:lpstr>
      <vt:lpstr>Chart</vt:lpstr>
      <vt:lpstr>بیماریهای منتقله از آب و دستورالعمل ثبت طغیانها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بیماری منتقله از آب و غذا چیست؟</vt:lpstr>
      <vt:lpstr>موارد مشکوک به طغیان:</vt:lpstr>
      <vt:lpstr>PowerPoint Presentation</vt:lpstr>
      <vt:lpstr>اهمیت  شناسایی و گزارش طغیان بیماریهای منتقله از آب و غذا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Nadia esmailzadeh</dc:creator>
  <cp:lastModifiedBy>Saeed Hemmati</cp:lastModifiedBy>
  <cp:revision>53</cp:revision>
  <dcterms:created xsi:type="dcterms:W3CDTF">2006-08-16T00:00:00Z</dcterms:created>
  <dcterms:modified xsi:type="dcterms:W3CDTF">2023-08-05T04:07:02Z</dcterms:modified>
</cp:coreProperties>
</file>